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503" r:id="rId2"/>
    <p:sldId id="542" r:id="rId3"/>
    <p:sldId id="571" r:id="rId4"/>
    <p:sldId id="572" r:id="rId5"/>
    <p:sldId id="584" r:id="rId6"/>
    <p:sldId id="575" r:id="rId7"/>
    <p:sldId id="538" r:id="rId8"/>
    <p:sldId id="579" r:id="rId9"/>
    <p:sldId id="577" r:id="rId10"/>
    <p:sldId id="570" r:id="rId11"/>
    <p:sldId id="585" r:id="rId12"/>
    <p:sldId id="576" r:id="rId13"/>
    <p:sldId id="524" r:id="rId14"/>
    <p:sldId id="574" r:id="rId15"/>
    <p:sldId id="5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045D20B-2B0E-4420-887C-783EEEE0B9E2}">
          <p14:sldIdLst>
            <p14:sldId id="503"/>
            <p14:sldId id="542"/>
            <p14:sldId id="571"/>
            <p14:sldId id="572"/>
            <p14:sldId id="584"/>
            <p14:sldId id="575"/>
            <p14:sldId id="538"/>
            <p14:sldId id="579"/>
            <p14:sldId id="577"/>
            <p14:sldId id="570"/>
            <p14:sldId id="585"/>
            <p14:sldId id="576"/>
            <p14:sldId id="524"/>
            <p14:sldId id="574"/>
            <p14:sldId id="582"/>
            <p14:sldId id="581"/>
          </p14:sldIdLst>
        </p14:section>
        <p14:section name="Untitled Section" id="{D0F8541C-2CCA-4A86-B62C-9100CB0B88F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4211">
          <p15:clr>
            <a:srgbClr val="A4A3A4"/>
          </p15:clr>
        </p15:guide>
        <p15:guide id="5" orient="horz" pos="2682">
          <p15:clr>
            <a:srgbClr val="A4A3A4"/>
          </p15:clr>
        </p15:guide>
        <p15:guide id="6" pos="5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2A"/>
    <a:srgbClr val="FF9900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1" autoAdjust="0"/>
    <p:restoredTop sz="97117" autoAdjust="0"/>
  </p:normalViewPr>
  <p:slideViewPr>
    <p:cSldViewPr snapToGrid="0" showGuides="1">
      <p:cViewPr varScale="1">
        <p:scale>
          <a:sx n="71" d="100"/>
          <a:sy n="71" d="100"/>
        </p:scale>
        <p:origin x="-1692" y="-96"/>
      </p:cViewPr>
      <p:guideLst>
        <p:guide orient="horz" pos="2160"/>
        <p:guide orient="horz" pos="3816"/>
        <p:guide orient="horz" pos="4211"/>
        <p:guide orient="horz" pos="2682"/>
        <p:guide pos="432"/>
        <p:guide pos="56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B6BF-BBF8-4FA6-8352-8453F55645A2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DA989-D00E-42FB-9FD3-C7AEE88D2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CE5A-4FAC-4675-A267-4D4F7DAE5BF4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30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0A7-6FDA-464F-9D7C-8142DC6A13A9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52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F0F-396C-4F24-9F9B-BF7B98491DB3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81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55F9-B861-441C-82A2-812F4B56850C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27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8395-09B6-45C9-83BB-B2ABE6999FB5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4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55F6-D2F2-479E-8FE4-76D4D3D52C08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6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E9B-C5D3-4083-8C7D-B92A450FAB8F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910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610A-5D10-4672-BF45-11F9A249DF95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318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B7C6-A637-4784-B84C-40E22DA5E61F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31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CF8-DB2E-4726-8EB5-23FB99887C22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26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6B80-B0BC-4538-AC6B-185A213DBB23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83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96EE-9FDA-4A07-B0E2-13652C34AA06}" type="datetime1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21C3-78A1-46AC-BBF3-D8894A03F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33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1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business-presentation-powerpoint-templates-free-1024x768.jpg"/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27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5400000">
            <a:off x="3204628" y="-3192904"/>
            <a:ext cx="2758190" cy="9144001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B57C6E-4C75-4619-9592-5C37C6CC8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36" y="3020641"/>
            <a:ext cx="3786726" cy="2130033"/>
          </a:xfrm>
          <a:prstGeom prst="rect">
            <a:avLst/>
          </a:prstGeom>
        </p:spPr>
      </p:pic>
      <p:pic>
        <p:nvPicPr>
          <p:cNvPr id="3076" name="Picture 7" descr="driven logo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9173" y="184462"/>
            <a:ext cx="2097357" cy="54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F9C5EB-5A03-4313-BCFC-6C1ABB8493DE}"/>
              </a:ext>
            </a:extLst>
          </p:cNvPr>
          <p:cNvSpPr txBox="1"/>
          <p:nvPr/>
        </p:nvSpPr>
        <p:spPr>
          <a:xfrm>
            <a:off x="2185051" y="5272356"/>
            <a:ext cx="4773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A22A"/>
                </a:solidFill>
              </a:rPr>
              <a:t>TVS GREEN HOME APPLIANCES</a:t>
            </a:r>
          </a:p>
          <a:p>
            <a:pPr algn="ctr"/>
            <a:r>
              <a:rPr lang="en-US" sz="2400" b="1" dirty="0">
                <a:solidFill>
                  <a:srgbClr val="33A22A"/>
                </a:solidFill>
              </a:rPr>
              <a:t>FROM THE HOUSE OF </a:t>
            </a:r>
          </a:p>
          <a:p>
            <a:pPr algn="ctr"/>
            <a:r>
              <a:rPr lang="en-US" sz="2400" b="1" dirty="0">
                <a:solidFill>
                  <a:srgbClr val="33A22A"/>
                </a:solidFill>
              </a:rPr>
              <a:t>LUCAS TVS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8488" y="573205"/>
            <a:ext cx="3274180" cy="185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73845" y="164558"/>
            <a:ext cx="6731866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Return On Investment – Commercial Tariff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56" y="1191745"/>
            <a:ext cx="2494365" cy="307777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Savings in Commercial Tariff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3" y="2669370"/>
            <a:ext cx="3328988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85725" indent="-85725" algn="just">
              <a:buFont typeface="Wingdings" pitchFamily="2" charset="2"/>
              <a:buChar char="§"/>
            </a:pPr>
            <a:r>
              <a:rPr lang="en-IN" sz="1400" dirty="0"/>
              <a:t> TVS Green BLDC Ceiling Fan consumes 32W at full speed. The ordinary fan consumes 75W. Even at low speed the consumption of electricity remains at 75W.</a:t>
            </a:r>
          </a:p>
          <a:p>
            <a:pPr algn="just">
              <a:buFont typeface="Wingdings" pitchFamily="2" charset="2"/>
              <a:buChar char="§"/>
            </a:pPr>
            <a:endParaRPr lang="en-IN" sz="1400" dirty="0"/>
          </a:p>
          <a:p>
            <a:pPr marL="85725" indent="-85725" algn="just">
              <a:buFont typeface="Wingdings" pitchFamily="2" charset="2"/>
              <a:buChar char="§"/>
            </a:pPr>
            <a:r>
              <a:rPr lang="en-IN" sz="1400" dirty="0"/>
              <a:t> TVS Green ceiling fan the consumption varies with speed. At the low speed the consumption is as low as 15W.</a:t>
            </a:r>
          </a:p>
          <a:p>
            <a:pPr algn="just">
              <a:buFont typeface="Wingdings" pitchFamily="2" charset="2"/>
              <a:buChar char="§"/>
            </a:pPr>
            <a:endParaRPr lang="en-IN" sz="1400" dirty="0"/>
          </a:p>
          <a:p>
            <a:pPr marL="85725" indent="-85725" algn="just">
              <a:buFont typeface="Wingdings" pitchFamily="2" charset="2"/>
              <a:buChar char="§"/>
            </a:pPr>
            <a:r>
              <a:rPr lang="en-IN" sz="1400" dirty="0"/>
              <a:t> Generally the ceiling fan is operated at “speed 3” (equal to 200RPM) at this speed the consumption is around 20W which is equal to a LED bulb. However, the savings chart is taken at the full speed. </a:t>
            </a:r>
          </a:p>
          <a:p>
            <a:pPr algn="just"/>
            <a:endParaRPr lang="en-IN" sz="1400" dirty="0"/>
          </a:p>
          <a:p>
            <a:pPr marL="85725" indent="-85725" algn="just">
              <a:buFont typeface="Wingdings" pitchFamily="2" charset="2"/>
              <a:buChar char="§"/>
            </a:pPr>
            <a:r>
              <a:rPr lang="en-IN" sz="1400" dirty="0"/>
              <a:t> In commercial tariff usage, the return on investment is 18 months at 10 Hrs running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00075" y="700101"/>
            <a:ext cx="2871787" cy="1914526"/>
          </a:xfrm>
          <a:prstGeom prst="cloudCallout">
            <a:avLst>
              <a:gd name="adj1" fmla="val -13106"/>
              <a:gd name="adj2" fmla="val 40470"/>
            </a:avLst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ROI in 18 Months</a:t>
            </a:r>
            <a:endParaRPr lang="en-US" sz="28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093951" y="1739905"/>
          <a:ext cx="4528097" cy="4746631"/>
        </p:xfrm>
        <a:graphic>
          <a:graphicData uri="http://schemas.openxmlformats.org/drawingml/2006/table">
            <a:tbl>
              <a:tblPr/>
              <a:tblGrid>
                <a:gridCol w="740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2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98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20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98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20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20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6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ORDINARY FAN 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TVS GREEN FAN 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No. of hours Running / Day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Rate/ Unit </a:t>
                      </a:r>
                      <a:b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(Rs)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Power Consumed/ Year (75W) 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Expenses / Year (Rs)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Power Consumed/ Year (32W) 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Expenses / Year (Rs)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Savings / Year (Rs)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1370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580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790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1650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1930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820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1110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2210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940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1270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2490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1060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1430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2770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1180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1590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3050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1300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1750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3330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1420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1910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3610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1540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2070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3890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1660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2230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417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4170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1780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2390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445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4450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1900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2550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4730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2710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5010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2140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2870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529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5290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2260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3030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557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5570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2380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3190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128445" y="3943955"/>
            <a:ext cx="4514850" cy="242888"/>
          </a:xfrm>
          <a:prstGeom prst="rect">
            <a:avLst/>
          </a:prstGeom>
          <a:noFill/>
          <a:ln>
            <a:solidFill>
              <a:srgbClr val="33A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817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73845" y="164558"/>
            <a:ext cx="6731866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Return On Investment – Domestic Tariff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56" y="1191745"/>
            <a:ext cx="2494365" cy="307777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Savings in Domestic Tariff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3" y="2669370"/>
            <a:ext cx="3328988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85725" indent="-85725" algn="just">
              <a:buFont typeface="Wingdings" pitchFamily="2" charset="2"/>
              <a:buChar char="§"/>
            </a:pPr>
            <a:r>
              <a:rPr lang="en-IN" sz="1400" dirty="0"/>
              <a:t> TVS Green BLDC Ceiling Fan consumes 32W at full speed. The ordinary fan consumes 75W. Even at low speed the consumption of electricity remains at 75W.</a:t>
            </a:r>
          </a:p>
          <a:p>
            <a:pPr algn="just">
              <a:buFont typeface="Wingdings" pitchFamily="2" charset="2"/>
              <a:buChar char="§"/>
            </a:pPr>
            <a:endParaRPr lang="en-IN" sz="1400" dirty="0"/>
          </a:p>
          <a:p>
            <a:pPr marL="85725" indent="-85725" algn="just">
              <a:buFont typeface="Wingdings" pitchFamily="2" charset="2"/>
              <a:buChar char="§"/>
            </a:pPr>
            <a:r>
              <a:rPr lang="en-IN" sz="1400" dirty="0"/>
              <a:t> TVS Green ceiling fan the consumption varies with speed. At the low speed the consumption is as low as 15W.</a:t>
            </a:r>
          </a:p>
          <a:p>
            <a:pPr algn="just">
              <a:buFont typeface="Wingdings" pitchFamily="2" charset="2"/>
              <a:buChar char="§"/>
            </a:pPr>
            <a:endParaRPr lang="en-IN" sz="1400" dirty="0"/>
          </a:p>
          <a:p>
            <a:pPr marL="85725" indent="-85725" algn="just">
              <a:buFont typeface="Wingdings" pitchFamily="2" charset="2"/>
              <a:buChar char="§"/>
            </a:pPr>
            <a:r>
              <a:rPr lang="en-IN" sz="1400" dirty="0"/>
              <a:t> Generally the ceiling fan is operated at “speed 3” (equal to 200RPM) at this speed the consumption is around 20W which is equal to a LED bulb. However, the savings chart is taken at the full speed. </a:t>
            </a:r>
          </a:p>
          <a:p>
            <a:pPr algn="just"/>
            <a:endParaRPr lang="en-IN" sz="1400" dirty="0"/>
          </a:p>
          <a:p>
            <a:pPr marL="85725" indent="-85725" algn="just">
              <a:buFont typeface="Wingdings" pitchFamily="2" charset="2"/>
              <a:buChar char="§"/>
            </a:pPr>
            <a:r>
              <a:rPr lang="en-IN" sz="1400" dirty="0"/>
              <a:t> In commercial tariff usage, the return on investment is 3 Years at 10 Hrs running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00075" y="700101"/>
            <a:ext cx="2871787" cy="1914526"/>
          </a:xfrm>
          <a:prstGeom prst="cloudCallout">
            <a:avLst>
              <a:gd name="adj1" fmla="val -13106"/>
              <a:gd name="adj2" fmla="val 40470"/>
            </a:avLst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bg1"/>
                </a:solidFill>
              </a:rPr>
              <a:t>ROI in 3 Years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093951" y="1739905"/>
          <a:ext cx="4528097" cy="4746631"/>
        </p:xfrm>
        <a:graphic>
          <a:graphicData uri="http://schemas.openxmlformats.org/drawingml/2006/table">
            <a:tbl>
              <a:tblPr/>
              <a:tblGrid>
                <a:gridCol w="740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2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98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20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98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20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20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6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ORDINARY FAN 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TVS GREEN FAN 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No. of hours Running / Day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Rate/ Unit </a:t>
                      </a:r>
                      <a:b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(Rs)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Power Consumed/ Year (75W) 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Expenses / Year (Rs)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Power Consumed/ Year (32W) 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Expenses / Year (Rs)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Savings / Year (Rs)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8067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685.00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290.00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395.00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8067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825.00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350.00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475.00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8067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965.00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410.00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555.00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8067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1105.00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470.00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635.00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8067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1245.00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530.00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715.00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1385.00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590.00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795.00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1525.00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650.00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875.00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1665.00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710.00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955.00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1805.00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770.00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1035.00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1945.00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830.00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1115.00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2085.00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890.00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1195.00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2225.00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950.00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1275.00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2365.00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1010.00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1355.00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2505.00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1070.00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1435.00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2645.00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1130.00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1515.00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0643">
                <a:tc>
                  <a:txBody>
                    <a:bodyPr/>
                    <a:lstStyle/>
                    <a:p>
                      <a:pPr marL="0" marR="2495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796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099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2785.00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0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1190.00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 defTabSz="914400" rtl="0" eaLnBrk="1" fontAlgn="ctr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1595.00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114797" y="3916659"/>
            <a:ext cx="4514850" cy="242888"/>
          </a:xfrm>
          <a:prstGeom prst="rect">
            <a:avLst/>
          </a:prstGeom>
          <a:noFill/>
          <a:ln>
            <a:solidFill>
              <a:srgbClr val="33A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817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4DF46562-73C4-4534-8C31-17DB92061D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914CDD-0F11-4905-9190-2ADA08BDD50D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E5FA4E4-F830-4421-B3C8-80E74BDA30DA}"/>
              </a:ext>
            </a:extLst>
          </p:cNvPr>
          <p:cNvSpPr txBox="1"/>
          <p:nvPr/>
        </p:nvSpPr>
        <p:spPr>
          <a:xfrm>
            <a:off x="231641" y="164558"/>
            <a:ext cx="4482059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LEAFLET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\\192.168.29.59\Sharing Folder\Ceiling fan booklet\IMG- Page1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17455" y="1296754"/>
            <a:ext cx="3607704" cy="5101697"/>
          </a:xfrm>
          <a:prstGeom prst="rect">
            <a:avLst/>
          </a:prstGeom>
          <a:noFill/>
        </p:spPr>
      </p:pic>
      <p:pic>
        <p:nvPicPr>
          <p:cNvPr id="10246" name="Picture 6" descr="\\192.168.29.59\Sharing Folder\Ceiling fan booklet\IMG-Page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573" t="1482"/>
          <a:stretch>
            <a:fillRect/>
          </a:stretch>
        </p:blipFill>
        <p:spPr bwMode="auto">
          <a:xfrm>
            <a:off x="4394579" y="1119116"/>
            <a:ext cx="3972269" cy="5565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208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31640" y="206762"/>
            <a:ext cx="8632141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Down rod length recommendation chart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14655" r="12070"/>
          <a:stretch>
            <a:fillRect/>
          </a:stretch>
        </p:blipFill>
        <p:spPr bwMode="auto">
          <a:xfrm>
            <a:off x="460493" y="2761589"/>
            <a:ext cx="958645" cy="182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319" y="2499361"/>
            <a:ext cx="945056" cy="224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849" y="2410876"/>
            <a:ext cx="1042745" cy="23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11478"/>
          <a:stretch>
            <a:fillRect/>
          </a:stretch>
        </p:blipFill>
        <p:spPr bwMode="auto">
          <a:xfrm>
            <a:off x="3346776" y="2306473"/>
            <a:ext cx="1066885" cy="248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0954" y="2086412"/>
            <a:ext cx="1061564" cy="26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5463" y="1747199"/>
            <a:ext cx="1118078" cy="308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1284" y="1560607"/>
            <a:ext cx="1018631" cy="325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2499" y="1407985"/>
            <a:ext cx="1282254" cy="340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8638" y="5369972"/>
            <a:ext cx="786177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177800" indent="-177800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1200" b="1" dirty="0"/>
              <a:t>TVS Green will provide 10.3 inches  long down rod as a standard fitment with every fan. This as per industry practice. </a:t>
            </a:r>
          </a:p>
          <a:p>
            <a:pPr marL="177800" indent="-177800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1200" b="1" dirty="0"/>
              <a:t>Normally longer down rod requirement arises during institutional installations, which is procured by end user.</a:t>
            </a:r>
            <a:endParaRPr lang="en-US" sz="1200" b="1" dirty="0"/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2463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73845" y="164558"/>
            <a:ext cx="4482059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Upcoming Products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52" y="4121624"/>
            <a:ext cx="2417008" cy="220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4379" y="4471664"/>
            <a:ext cx="2033018" cy="185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2234" y="1007238"/>
            <a:ext cx="1834220" cy="266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413" y="1007238"/>
            <a:ext cx="1935535" cy="27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086" y="1007238"/>
            <a:ext cx="2979603" cy="27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68745" y="3766785"/>
            <a:ext cx="163166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IN" b="1" dirty="0"/>
              <a:t>BLDC Table Top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18913" y="3771339"/>
            <a:ext cx="186378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IN" b="1" dirty="0"/>
              <a:t>BLDC Wall Mount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10281" y="3775893"/>
            <a:ext cx="1543499" cy="369332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r>
              <a:rPr lang="en-IN" b="1" dirty="0"/>
              <a:t>BLDC </a:t>
            </a:r>
            <a:r>
              <a:rPr lang="en-US" b="1" dirty="0"/>
              <a:t>Pedestal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849" y="6334881"/>
            <a:ext cx="113685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IN" b="1" dirty="0"/>
              <a:t>Air Cooler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79985" y="6339435"/>
            <a:ext cx="231980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IN" b="1" dirty="0"/>
              <a:t>Commercial Use </a:t>
            </a:r>
            <a:r>
              <a:rPr lang="en-IN" b="1" dirty="0" err="1"/>
              <a:t>Mixie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53817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627453" y="3144253"/>
            <a:ext cx="3935392" cy="646305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 Black" pitchFamily="34" charset="0"/>
              </a:rPr>
              <a:t>Thank you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2463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73845" y="164558"/>
            <a:ext cx="4482059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About Lucas TVS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7309" y="1082544"/>
            <a:ext cx="61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Factory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416" y="1071864"/>
            <a:ext cx="4308679" cy="21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4714" y="3027010"/>
            <a:ext cx="1050464" cy="98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sunil\Desktop\DEMING GRAND PRIZ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1550" y="3012722"/>
            <a:ext cx="947375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893939" y="4135422"/>
            <a:ext cx="13468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/>
              <a:t>Deming Grand Prize</a:t>
            </a:r>
            <a:endParaRPr lang="en-US" sz="1100" b="1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1185" y="4921709"/>
            <a:ext cx="1034655" cy="1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7914" y="4921709"/>
            <a:ext cx="978853" cy="14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6109" y="4921709"/>
            <a:ext cx="1078284" cy="14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158041" y="4657586"/>
            <a:ext cx="7104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>
                <a:cs typeface="Arial" pitchFamily="34" charset="0"/>
              </a:rPr>
              <a:t>TS 16949</a:t>
            </a:r>
            <a:endParaRPr lang="en-US" sz="1100" b="1" dirty="0">
              <a:ea typeface="SimSun" pitchFamily="2" charset="-122"/>
              <a:cs typeface="Arial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6471936" y="4657586"/>
            <a:ext cx="10967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zh-CN" sz="1100" b="1" dirty="0">
                <a:cs typeface="Arial" pitchFamily="34" charset="0"/>
              </a:rPr>
              <a:t>ISO 50001:2011</a:t>
            </a:r>
            <a:endParaRPr lang="en-US" altLang="zh-CN" sz="1100" b="1" dirty="0">
              <a:cs typeface="Arial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791628" y="4667220"/>
            <a:ext cx="11047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>
                <a:cs typeface="Arial" pitchFamily="34" charset="0"/>
              </a:rPr>
              <a:t>ISO 14001:2004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8ADDEED-2888-4041-831D-89E4EA64949D}"/>
              </a:ext>
            </a:extLst>
          </p:cNvPr>
          <p:cNvSpPr/>
          <p:nvPr/>
        </p:nvSpPr>
        <p:spPr>
          <a:xfrm>
            <a:off x="300039" y="1082751"/>
            <a:ext cx="3886200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100" b="1" dirty="0">
                <a:solidFill>
                  <a:srgbClr val="323232"/>
                </a:solidFill>
                <a:latin typeface="Arial" pitchFamily="34" charset="0"/>
                <a:cs typeface="Arial" pitchFamily="34" charset="0"/>
              </a:rPr>
              <a:t>Lucas TVS is a leader in Auto Electrical products in India, Globally recognized as a high-quality product supplier. Lucas TVS is a Deming Grand Prize awarded company for Quality and Systems. The company has been working on commercializing various inventions in the last 25 Years through its in-house R&amp;D and Engineering.</a:t>
            </a:r>
          </a:p>
          <a:p>
            <a:pPr algn="just">
              <a:lnSpc>
                <a:spcPct val="150000"/>
              </a:lnSpc>
            </a:pPr>
            <a:endParaRPr lang="en-IN" sz="1100" b="1" dirty="0">
              <a:solidFill>
                <a:srgbClr val="32323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100" b="1" dirty="0">
                <a:solidFill>
                  <a:srgbClr val="323232"/>
                </a:solidFill>
                <a:latin typeface="Arial" pitchFamily="34" charset="0"/>
                <a:cs typeface="Arial" pitchFamily="34" charset="0"/>
              </a:rPr>
              <a:t>BLDC is a one such technology, the company has been working on this for the last 10 years and applied on various Automotive applications. Now, Energy Saving becoming a crucial aspect even in households, we have developed a best-in-class domestic ceiling fan in terms of power saving and service ratio. our country have taken various steps towards reducing the consumption of electricity. </a:t>
            </a:r>
          </a:p>
          <a:p>
            <a:pPr algn="just">
              <a:lnSpc>
                <a:spcPct val="150000"/>
              </a:lnSpc>
            </a:pPr>
            <a:endParaRPr lang="en-IN" sz="1100" b="1" dirty="0">
              <a:solidFill>
                <a:srgbClr val="32323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100" b="1" dirty="0">
                <a:solidFill>
                  <a:srgbClr val="323232"/>
                </a:solidFill>
                <a:latin typeface="Arial" pitchFamily="34" charset="0"/>
                <a:cs typeface="Arial" pitchFamily="34" charset="0"/>
              </a:rPr>
              <a:t>Lucas TVS has created a sub brand “TVS Green”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1100" b="1" dirty="0">
                <a:solidFill>
                  <a:srgbClr val="323232"/>
                </a:solidFill>
                <a:latin typeface="Arial" pitchFamily="34" charset="0"/>
                <a:cs typeface="Arial" pitchFamily="34" charset="0"/>
              </a:rPr>
              <a:t>to market their home appliances.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817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73845" y="164558"/>
            <a:ext cx="6534918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Benefits of In-build Electronics Circuits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4" y="2192379"/>
            <a:ext cx="4861701" cy="272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4551" y="1673228"/>
            <a:ext cx="3337342" cy="1477328"/>
          </a:xfrm>
          <a:prstGeom prst="rect">
            <a:avLst/>
          </a:prstGeom>
          <a:solidFill>
            <a:srgbClr val="9999FF"/>
          </a:solidFill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chemeClr val="bg1"/>
                </a:solidFill>
              </a:rPr>
              <a:t> The in-build controller design protects a electronic circuit against any external damages like water, moisture and External forces.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788" y="3482977"/>
            <a:ext cx="3337342" cy="646331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chemeClr val="bg1"/>
                </a:solidFill>
              </a:rPr>
              <a:t>The cooling of electronic circuit becomes efficient  and simple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5020" y="4578385"/>
            <a:ext cx="3337342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chemeClr val="bg1"/>
                </a:solidFill>
              </a:rPr>
              <a:t>This makes the design simple and sleek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817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73845" y="164558"/>
            <a:ext cx="4482059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Warranty Uniqueness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>
            <a:off x="328613" y="1285869"/>
            <a:ext cx="3986212" cy="87153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dirty="0">
                <a:solidFill>
                  <a:schemeClr val="tx1"/>
                </a:solidFill>
              </a:rPr>
              <a:t>TVS Green Offers 3 year warranty from the date of purchase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4852904" y="2309837"/>
            <a:ext cx="3985200" cy="87153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dirty="0">
                <a:solidFill>
                  <a:schemeClr val="tx1"/>
                </a:solidFill>
              </a:rPr>
              <a:t>Every fan sold is fixed with QR code to track the serial number of the fan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28613" y="3419533"/>
            <a:ext cx="4057650" cy="87153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dirty="0">
                <a:solidFill>
                  <a:schemeClr val="tx1"/>
                </a:solidFill>
              </a:rPr>
              <a:t>Online registration of warranty by customer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4905328" y="4586381"/>
            <a:ext cx="3967200" cy="87153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Toll Free line for warranty /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328612" y="5653084"/>
            <a:ext cx="3967200" cy="871537"/>
          </a:xfrm>
          <a:prstGeom prst="homePlat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dirty="0">
                <a:solidFill>
                  <a:schemeClr val="tx1"/>
                </a:solidFill>
              </a:rPr>
              <a:t>No repair &amp; Unit replacement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Picture 25" descr="call-center-service-illustration_24877-52388.jpg"/>
          <p:cNvPicPr>
            <a:picLocks noChangeAspect="1"/>
          </p:cNvPicPr>
          <p:nvPr/>
        </p:nvPicPr>
        <p:blipFill>
          <a:blip r:embed="rId3" cstate="print"/>
          <a:srcRect t="19021" b="10749"/>
          <a:stretch>
            <a:fillRect/>
          </a:stretch>
        </p:blipFill>
        <p:spPr>
          <a:xfrm>
            <a:off x="6600948" y="5529262"/>
            <a:ext cx="1171452" cy="712320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 b="6250"/>
          <a:stretch>
            <a:fillRect/>
          </a:stretch>
        </p:blipFill>
        <p:spPr bwMode="auto">
          <a:xfrm>
            <a:off x="1142999" y="4386953"/>
            <a:ext cx="1614489" cy="8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Explosion 2 26"/>
          <p:cNvSpPr/>
          <p:nvPr/>
        </p:nvSpPr>
        <p:spPr>
          <a:xfrm>
            <a:off x="1071563" y="2000250"/>
            <a:ext cx="2057400" cy="1171575"/>
          </a:xfrm>
          <a:prstGeom prst="irregularSeal2">
            <a:avLst/>
          </a:prstGeom>
          <a:solidFill>
            <a:srgbClr val="33A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3 Year Warranty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9745" y="3243261"/>
            <a:ext cx="1225506" cy="8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817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841419" y="1906857"/>
            <a:ext cx="1547205" cy="3671384"/>
            <a:chOff x="3841419" y="1906857"/>
            <a:chExt cx="1547205" cy="3671384"/>
          </a:xfrm>
        </p:grpSpPr>
        <p:pic>
          <p:nvPicPr>
            <p:cNvPr id="2" name="c13b46cf-1f3f-49e3-8cfb-0a33fe5fe662" descr="Image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21578" t="5212" r="25222"/>
            <a:stretch>
              <a:fillRect/>
            </a:stretch>
          </p:blipFill>
          <p:spPr bwMode="auto">
            <a:xfrm>
              <a:off x="3841419" y="1906857"/>
              <a:ext cx="1547205" cy="367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0756" y="4213033"/>
              <a:ext cx="1081830" cy="612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73845" y="164558"/>
            <a:ext cx="4482059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Remote Convenience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2950" y="1091813"/>
            <a:ext cx="5615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The Remote option facility gives various controls remotely</a:t>
            </a:r>
          </a:p>
          <a:p>
            <a:endParaRPr lang="en-IN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6032310" y="1760565"/>
            <a:ext cx="2715906" cy="504967"/>
          </a:xfrm>
          <a:prstGeom prst="flowChartAlternateProces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Sleep Mode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594" y="2251878"/>
            <a:ext cx="3125338" cy="173664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Enables customer to set ceiling fan in Sleep Mode, so that as the temperature drops during night the speed reduces automatically and as undisturbed and comfortable night long sleep</a:t>
            </a:r>
            <a:endParaRPr lang="en-US" sz="1600" dirty="0"/>
          </a:p>
        </p:txBody>
      </p:sp>
      <p:cxnSp>
        <p:nvCxnSpPr>
          <p:cNvPr id="16" name="Straight Connector 15"/>
          <p:cNvCxnSpPr>
            <a:endCxn id="13" idx="1"/>
          </p:cNvCxnSpPr>
          <p:nvPr/>
        </p:nvCxnSpPr>
        <p:spPr>
          <a:xfrm flipV="1">
            <a:off x="5049672" y="2013049"/>
            <a:ext cx="982638" cy="784740"/>
          </a:xfrm>
          <a:prstGeom prst="line">
            <a:avLst/>
          </a:prstGeom>
          <a:ln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6063020" y="4765360"/>
            <a:ext cx="2686335" cy="504967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Timer Control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3518" y="5270321"/>
            <a:ext cx="3125338" cy="9194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Helps to set the start timer as per requirement.  There are 4 pre-set start timing option are built-in.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012732" y="4230802"/>
            <a:ext cx="1035499" cy="800678"/>
          </a:xfrm>
          <a:prstGeom prst="line">
            <a:avLst/>
          </a:prstGeom>
          <a:ln>
            <a:solidFill>
              <a:srgbClr val="00B0F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Alternate Process 22"/>
          <p:cNvSpPr/>
          <p:nvPr/>
        </p:nvSpPr>
        <p:spPr>
          <a:xfrm>
            <a:off x="534438" y="1762837"/>
            <a:ext cx="2715906" cy="504967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ON / OFF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9722" y="2254150"/>
            <a:ext cx="3125338" cy="119181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ON / OFF Switch enables to start or Stop the Fan. When switched on the fan re-starts at the speed it was running earlier.</a:t>
            </a:r>
            <a:endParaRPr lang="en-US" sz="1600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537852" y="4753984"/>
            <a:ext cx="2686335" cy="504967"/>
          </a:xfrm>
          <a:prstGeom prst="flowChartAlternateProcess">
            <a:avLst/>
          </a:prstGeom>
          <a:solidFill>
            <a:srgbClr val="33A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Speed Control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350" y="5258945"/>
            <a:ext cx="3125338" cy="1191816"/>
          </a:xfrm>
          <a:prstGeom prst="roundRect">
            <a:avLst/>
          </a:prstGeom>
          <a:noFill/>
          <a:ln>
            <a:solidFill>
              <a:srgbClr val="33A22A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There are 5 speed controls. Speed-1 refers to  lowest speed and Speed-5 refers to highest speed.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227150" y="3663216"/>
            <a:ext cx="876499" cy="1170362"/>
          </a:xfrm>
          <a:prstGeom prst="line">
            <a:avLst/>
          </a:prstGeom>
          <a:ln>
            <a:solidFill>
              <a:srgbClr val="33A22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18681" y="2049437"/>
            <a:ext cx="734704" cy="748350"/>
          </a:xfrm>
          <a:prstGeom prst="line">
            <a:avLst/>
          </a:prstGeom>
          <a:ln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817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04559E-B9EA-40EA-B83E-C217C580C21A}"/>
              </a:ext>
            </a:extLst>
          </p:cNvPr>
          <p:cNvSpPr txBox="1"/>
          <p:nvPr/>
        </p:nvSpPr>
        <p:spPr>
          <a:xfrm>
            <a:off x="273845" y="164558"/>
            <a:ext cx="4482059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Technical Specification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4270" y="953741"/>
          <a:ext cx="4100513" cy="5803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/>
                        <a:t>S.NO 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/>
                        <a:t> DESCRIPTION 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/>
                        <a:t> SPECIFICATION 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Type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BLDC Domestic Ceiling Fan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Sweep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1200mm (48 Inch)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Air Delivery (Min)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215 </a:t>
                      </a:r>
                      <a:r>
                        <a:rPr lang="en-IN" sz="1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Cu.m</a:t>
                      </a:r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/min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Operating Voltage range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150-270 Volts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Rated Frequency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48 - 50Hz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Power Consumption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35W 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Power Consumption @ Low Speed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10 W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Power Consumption @ High Speed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35 W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Service Ratio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6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Power factor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0.9 (at Max. Speed)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Total Harmonic Distortion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15%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BEE Star Rating 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5 Star (to be obtained)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No of Bearing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ZZ Shielded Double Ball Bearing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Weight Including Packing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3.0 </a:t>
                      </a:r>
                      <a:r>
                        <a:rPr lang="en-IN" sz="10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Kgs</a:t>
                      </a:r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Speed (Max)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370 RPM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No of speed setting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 to 5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Remote range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10 Feet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Down rod STD Length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10 Inch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Warranty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3Years (Motor only)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76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Special Mode in Remote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Sleep Mode </a:t>
                      </a:r>
                      <a:endParaRPr lang="en-IN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4301" marR="4301" marT="4301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15" descr="41jLu-pomWL._AC_UL474_SR474,45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3874" y="1263649"/>
            <a:ext cx="730738" cy="693739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4729163" y="1228717"/>
            <a:ext cx="2371725" cy="87153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Double side shielded Ball Bearing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738683" y="2324125"/>
            <a:ext cx="2371725" cy="87153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3 Year Warranty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4748203" y="3419533"/>
            <a:ext cx="2371725" cy="87153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Light Weight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757723" y="4514941"/>
            <a:ext cx="2371725" cy="87153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Sleep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4767243" y="5610349"/>
            <a:ext cx="2371725" cy="871537"/>
          </a:xfrm>
          <a:prstGeom prst="homePlat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Regulator Option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 l="8156" t="6954" r="15797" b="12830"/>
          <a:stretch>
            <a:fillRect/>
          </a:stretch>
        </p:blipFill>
        <p:spPr bwMode="auto">
          <a:xfrm>
            <a:off x="7508609" y="4343400"/>
            <a:ext cx="582071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Explosion 2 22"/>
          <p:cNvSpPr/>
          <p:nvPr/>
        </p:nvSpPr>
        <p:spPr>
          <a:xfrm>
            <a:off x="7086600" y="2100263"/>
            <a:ext cx="2057400" cy="1171575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3 Year Warranty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2290" name="bc7717c0-ea12-4077-9a35-4e838270a50b" descr="Image"/>
          <p:cNvPicPr>
            <a:picLocks noChangeAspect="1" noChangeArrowheads="1"/>
          </p:cNvPicPr>
          <p:nvPr/>
        </p:nvPicPr>
        <p:blipFill>
          <a:blip r:embed="rId5" cstate="print"/>
          <a:srcRect l="39952" t="35269" r="27671" b="30771"/>
          <a:stretch>
            <a:fillRect/>
          </a:stretch>
        </p:blipFill>
        <p:spPr bwMode="auto">
          <a:xfrm>
            <a:off x="7598977" y="5675585"/>
            <a:ext cx="414451" cy="93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C:\Users\mkg_trainee1\Desktop\brown.jpg"/>
          <p:cNvPicPr>
            <a:picLocks noChangeAspect="1" noChangeArrowheads="1"/>
          </p:cNvPicPr>
          <p:nvPr/>
        </p:nvPicPr>
        <p:blipFill>
          <a:blip r:embed="rId7" cstate="print"/>
          <a:srcRect l="47729" t="29082" r="39182" b="41684"/>
          <a:stretch>
            <a:fillRect/>
          </a:stretch>
        </p:blipFill>
        <p:spPr bwMode="auto">
          <a:xfrm>
            <a:off x="7586804" y="3439236"/>
            <a:ext cx="519967" cy="653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817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AB842403-66DB-4E71-A4DB-EB7842A809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001911-68B1-4A47-81E7-DFCBDA4BE44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E5FA4E4-F830-4421-B3C8-80E74BDA30DA}"/>
              </a:ext>
            </a:extLst>
          </p:cNvPr>
          <p:cNvSpPr txBox="1"/>
          <p:nvPr/>
        </p:nvSpPr>
        <p:spPr>
          <a:xfrm>
            <a:off x="231641" y="164558"/>
            <a:ext cx="4482059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Power Saver</a:t>
            </a:r>
          </a:p>
        </p:txBody>
      </p:sp>
      <p:pic>
        <p:nvPicPr>
          <p:cNvPr id="11" name="Picture 2" descr="C:\Users\mkg_trainee1\Desktop\fan white.jpg"/>
          <p:cNvPicPr>
            <a:picLocks noChangeAspect="1" noChangeArrowheads="1"/>
          </p:cNvPicPr>
          <p:nvPr/>
        </p:nvPicPr>
        <p:blipFill>
          <a:blip r:embed="rId3" cstate="print"/>
          <a:srcRect t="3063"/>
          <a:stretch>
            <a:fillRect/>
          </a:stretch>
        </p:blipFill>
        <p:spPr bwMode="auto">
          <a:xfrm>
            <a:off x="2653054" y="2156774"/>
            <a:ext cx="3804900" cy="2074705"/>
          </a:xfrm>
          <a:prstGeom prst="rect">
            <a:avLst/>
          </a:prstGeom>
          <a:noFill/>
        </p:spPr>
      </p:pic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62394D84-1CBB-453E-92FE-A7240B2E9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7065641"/>
              </p:ext>
            </p:extLst>
          </p:nvPr>
        </p:nvGraphicFramePr>
        <p:xfrm>
          <a:off x="937305" y="5307013"/>
          <a:ext cx="7502128" cy="1346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28364">
                  <a:extLst>
                    <a:ext uri="{9D8B030D-6E8A-4147-A177-3AD203B41FA5}">
                      <a16:colId xmlns="" xmlns:a16="http://schemas.microsoft.com/office/drawing/2014/main" val="2816653336"/>
                    </a:ext>
                  </a:extLst>
                </a:gridCol>
                <a:gridCol w="1020901">
                  <a:extLst>
                    <a:ext uri="{9D8B030D-6E8A-4147-A177-3AD203B41FA5}">
                      <a16:colId xmlns="" xmlns:a16="http://schemas.microsoft.com/office/drawing/2014/main" val="2617113667"/>
                    </a:ext>
                  </a:extLst>
                </a:gridCol>
                <a:gridCol w="1020901">
                  <a:extLst>
                    <a:ext uri="{9D8B030D-6E8A-4147-A177-3AD203B41FA5}">
                      <a16:colId xmlns="" xmlns:a16="http://schemas.microsoft.com/office/drawing/2014/main" val="1588891369"/>
                    </a:ext>
                  </a:extLst>
                </a:gridCol>
                <a:gridCol w="949259">
                  <a:extLst>
                    <a:ext uri="{9D8B030D-6E8A-4147-A177-3AD203B41FA5}">
                      <a16:colId xmlns="" xmlns:a16="http://schemas.microsoft.com/office/drawing/2014/main" val="3356536646"/>
                    </a:ext>
                  </a:extLst>
                </a:gridCol>
                <a:gridCol w="1087795">
                  <a:extLst>
                    <a:ext uri="{9D8B030D-6E8A-4147-A177-3AD203B41FA5}">
                      <a16:colId xmlns="" xmlns:a16="http://schemas.microsoft.com/office/drawing/2014/main" val="4179127676"/>
                    </a:ext>
                  </a:extLst>
                </a:gridCol>
                <a:gridCol w="1018042">
                  <a:extLst>
                    <a:ext uri="{9D8B030D-6E8A-4147-A177-3AD203B41FA5}">
                      <a16:colId xmlns="" xmlns:a16="http://schemas.microsoft.com/office/drawing/2014/main" val="430049232"/>
                    </a:ext>
                  </a:extLst>
                </a:gridCol>
                <a:gridCol w="1276866">
                  <a:extLst>
                    <a:ext uri="{9D8B030D-6E8A-4147-A177-3AD203B41FA5}">
                      <a16:colId xmlns="" xmlns:a16="http://schemas.microsoft.com/office/drawing/2014/main" val="2373385041"/>
                    </a:ext>
                  </a:extLst>
                </a:gridCol>
              </a:tblGrid>
              <a:tr h="517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Air Delivery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Wattage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Trim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Colour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464868"/>
                  </a:ext>
                </a:extLst>
              </a:tr>
              <a:tr h="33616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215M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28W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1200mm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(48inch)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370rpm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Remote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Basic</a:t>
                      </a:r>
                      <a:r>
                        <a:rPr lang="en-US" sz="1400" baseline="0" dirty="0"/>
                        <a:t> White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7397921"/>
                  </a:ext>
                </a:extLst>
              </a:tr>
              <a:tr h="492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/>
                        <a:t>Regulator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2992073"/>
                  </a:ext>
                </a:extLst>
              </a:tr>
            </a:tbl>
          </a:graphicData>
        </a:graphic>
      </p:graphicFrame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Chevron 14"/>
          <p:cNvSpPr/>
          <p:nvPr/>
        </p:nvSpPr>
        <p:spPr>
          <a:xfrm>
            <a:off x="328613" y="1242997"/>
            <a:ext cx="3328988" cy="1100138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Consumes the lowest electricity with optimal air delivery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flipH="1">
            <a:off x="5586482" y="1309665"/>
            <a:ext cx="3330000" cy="1100138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More suitable for Schools, Hospitals and Offices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80981" y="3690949"/>
            <a:ext cx="3328988" cy="110013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Wall mounted high voltage regulator option available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5557906" y="3676622"/>
            <a:ext cx="3330000" cy="110013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Basic White, Ivory and Pearl white colour options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3671244" y="4776718"/>
            <a:ext cx="2074460" cy="423081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Technical Details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2463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529BE277-74DA-4ED2-8AB0-407E5F6EB6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A05BC8-472B-4743-9B71-BECB7D09BB00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6CFA629-7056-47DD-9B59-920415284184}"/>
              </a:ext>
            </a:extLst>
          </p:cNvPr>
          <p:cNvSpPr txBox="1"/>
          <p:nvPr/>
        </p:nvSpPr>
        <p:spPr>
          <a:xfrm>
            <a:off x="217573" y="179548"/>
            <a:ext cx="5844508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Deluxe</a:t>
            </a:r>
          </a:p>
        </p:txBody>
      </p:sp>
      <p:pic>
        <p:nvPicPr>
          <p:cNvPr id="53" name="Picture 2" descr="C:\Users\mkg_trainee1\Desktop\brown.jpg"/>
          <p:cNvPicPr>
            <a:picLocks noChangeAspect="1" noChangeArrowheads="1"/>
          </p:cNvPicPr>
          <p:nvPr/>
        </p:nvPicPr>
        <p:blipFill>
          <a:blip r:embed="rId3" cstate="print"/>
          <a:srcRect l="16853" t="14881" r="6473" b="10714"/>
          <a:stretch>
            <a:fillRect/>
          </a:stretch>
        </p:blipFill>
        <p:spPr bwMode="auto">
          <a:xfrm>
            <a:off x="2349061" y="1828189"/>
            <a:ext cx="4098947" cy="2237416"/>
          </a:xfrm>
          <a:prstGeom prst="rect">
            <a:avLst/>
          </a:prstGeom>
          <a:noFill/>
        </p:spPr>
      </p:pic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Chevron 17"/>
          <p:cNvSpPr/>
          <p:nvPr/>
        </p:nvSpPr>
        <p:spPr>
          <a:xfrm>
            <a:off x="328613" y="1133813"/>
            <a:ext cx="3328988" cy="1100138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Consumes lower electricity with improved air delivery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flipH="1">
            <a:off x="5586482" y="1200481"/>
            <a:ext cx="3330000" cy="1100138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More suitable for Schools, Hospitals, Offices and Homes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80981" y="3345275"/>
            <a:ext cx="3328988" cy="110013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Wall mounted high voltage regulator option available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flipH="1">
            <a:off x="5557906" y="3330948"/>
            <a:ext cx="3330000" cy="110013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Brown, Ivory and Pearl white colour options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616D47CA-02A9-4C2D-8977-8A22C66EA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2916545"/>
              </p:ext>
            </p:extLst>
          </p:nvPr>
        </p:nvGraphicFramePr>
        <p:xfrm>
          <a:off x="650051" y="4626528"/>
          <a:ext cx="7932152" cy="20190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93043">
                  <a:extLst>
                    <a:ext uri="{9D8B030D-6E8A-4147-A177-3AD203B41FA5}">
                      <a16:colId xmlns="" xmlns:a16="http://schemas.microsoft.com/office/drawing/2014/main" val="2816653336"/>
                    </a:ext>
                  </a:extLst>
                </a:gridCol>
                <a:gridCol w="1079419">
                  <a:extLst>
                    <a:ext uri="{9D8B030D-6E8A-4147-A177-3AD203B41FA5}">
                      <a16:colId xmlns="" xmlns:a16="http://schemas.microsoft.com/office/drawing/2014/main" val="2617113667"/>
                    </a:ext>
                  </a:extLst>
                </a:gridCol>
                <a:gridCol w="1079419">
                  <a:extLst>
                    <a:ext uri="{9D8B030D-6E8A-4147-A177-3AD203B41FA5}">
                      <a16:colId xmlns="" xmlns:a16="http://schemas.microsoft.com/office/drawing/2014/main" val="1588891369"/>
                    </a:ext>
                  </a:extLst>
                </a:gridCol>
                <a:gridCol w="1003672">
                  <a:extLst>
                    <a:ext uri="{9D8B030D-6E8A-4147-A177-3AD203B41FA5}">
                      <a16:colId xmlns="" xmlns:a16="http://schemas.microsoft.com/office/drawing/2014/main" val="3356536646"/>
                    </a:ext>
                  </a:extLst>
                </a:gridCol>
                <a:gridCol w="1150146">
                  <a:extLst>
                    <a:ext uri="{9D8B030D-6E8A-4147-A177-3AD203B41FA5}">
                      <a16:colId xmlns="" xmlns:a16="http://schemas.microsoft.com/office/drawing/2014/main" val="4179127676"/>
                    </a:ext>
                  </a:extLst>
                </a:gridCol>
                <a:gridCol w="1076396">
                  <a:extLst>
                    <a:ext uri="{9D8B030D-6E8A-4147-A177-3AD203B41FA5}">
                      <a16:colId xmlns="" xmlns:a16="http://schemas.microsoft.com/office/drawing/2014/main" val="430049232"/>
                    </a:ext>
                  </a:extLst>
                </a:gridCol>
                <a:gridCol w="1350057">
                  <a:extLst>
                    <a:ext uri="{9D8B030D-6E8A-4147-A177-3AD203B41FA5}">
                      <a16:colId xmlns="" xmlns:a16="http://schemas.microsoft.com/office/drawing/2014/main" val="2373385041"/>
                    </a:ext>
                  </a:extLst>
                </a:gridCol>
              </a:tblGrid>
              <a:tr h="373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/>
                        <a:t>Air Delivery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Wattage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Sweep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Trim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/>
                        <a:t>Colours</a:t>
                      </a:r>
                      <a:r>
                        <a:rPr lang="en-US" sz="1200" dirty="0"/>
                        <a:t> Available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464868"/>
                  </a:ext>
                </a:extLst>
              </a:tr>
              <a:tr h="258387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/>
                        <a:t>218M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32W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1200mm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(48inch)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365rpm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Golden Lines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Remote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Baker Brown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7397921"/>
                  </a:ext>
                </a:extLst>
              </a:tr>
              <a:tr h="25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Brown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21035950"/>
                  </a:ext>
                </a:extLst>
              </a:tr>
              <a:tr h="25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Ivory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46393271"/>
                  </a:ext>
                </a:extLst>
              </a:tr>
              <a:tr h="258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/>
                        <a:t>Regulator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Baker Brown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72992073"/>
                  </a:ext>
                </a:extLst>
              </a:tr>
              <a:tr h="258387"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Brown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44764049"/>
                  </a:ext>
                </a:extLst>
              </a:tr>
              <a:tr h="258387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Ivory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34813506"/>
                  </a:ext>
                </a:extLst>
              </a:tr>
            </a:tbl>
          </a:graphicData>
        </a:graphic>
      </p:graphicFrame>
      <p:sp>
        <p:nvSpPr>
          <p:cNvPr id="23" name="Flowchart: Alternate Process 22"/>
          <p:cNvSpPr/>
          <p:nvPr/>
        </p:nvSpPr>
        <p:spPr>
          <a:xfrm>
            <a:off x="3580884" y="4035716"/>
            <a:ext cx="2074460" cy="423081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Technical Details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007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business-presentation-powerpoint-templates-free-1024x768.jpg">
            <a:extLst>
              <a:ext uri="{FF2B5EF4-FFF2-40B4-BE49-F238E27FC236}">
                <a16:creationId xmlns="" xmlns:a16="http://schemas.microsoft.com/office/drawing/2014/main" id="{C3FF6E18-A707-4E3F-93A2-6DD7C11B32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7957" b="49677"/>
          <a:stretch>
            <a:fillRect/>
          </a:stretch>
        </p:blipFill>
        <p:spPr bwMode="auto">
          <a:xfrm>
            <a:off x="-1" y="0"/>
            <a:ext cx="9154774" cy="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F795E1F-B6EC-414D-843F-A10849DCD758}"/>
              </a:ext>
            </a:extLst>
          </p:cNvPr>
          <p:cNvSpPr/>
          <p:nvPr/>
        </p:nvSpPr>
        <p:spPr>
          <a:xfrm rot="5400000">
            <a:off x="4143621" y="-4132848"/>
            <a:ext cx="878304" cy="9144000"/>
          </a:xfrm>
          <a:prstGeom prst="rect">
            <a:avLst/>
          </a:prstGeom>
          <a:solidFill>
            <a:schemeClr val="accent6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44" tIns="47873" rIns="95744" bIns="47873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3BFF29-0763-4206-A414-CD42844C5224}"/>
              </a:ext>
            </a:extLst>
          </p:cNvPr>
          <p:cNvSpPr txBox="1"/>
          <p:nvPr/>
        </p:nvSpPr>
        <p:spPr>
          <a:xfrm>
            <a:off x="203505" y="194538"/>
            <a:ext cx="4482059" cy="523194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DÉCOR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D71CBEF5-04CF-4707-B9F0-AC7B4DC00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9635060"/>
              </p:ext>
            </p:extLst>
          </p:nvPr>
        </p:nvGraphicFramePr>
        <p:xfrm>
          <a:off x="720131" y="4904593"/>
          <a:ext cx="7743477" cy="181201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8806">
                  <a:extLst>
                    <a:ext uri="{9D8B030D-6E8A-4147-A177-3AD203B41FA5}">
                      <a16:colId xmlns="" xmlns:a16="http://schemas.microsoft.com/office/drawing/2014/main" val="2816653336"/>
                    </a:ext>
                  </a:extLst>
                </a:gridCol>
                <a:gridCol w="1048442">
                  <a:extLst>
                    <a:ext uri="{9D8B030D-6E8A-4147-A177-3AD203B41FA5}">
                      <a16:colId xmlns="" xmlns:a16="http://schemas.microsoft.com/office/drawing/2014/main" val="2617113667"/>
                    </a:ext>
                  </a:extLst>
                </a:gridCol>
                <a:gridCol w="1048442">
                  <a:extLst>
                    <a:ext uri="{9D8B030D-6E8A-4147-A177-3AD203B41FA5}">
                      <a16:colId xmlns="" xmlns:a16="http://schemas.microsoft.com/office/drawing/2014/main" val="1588891369"/>
                    </a:ext>
                  </a:extLst>
                </a:gridCol>
                <a:gridCol w="974868">
                  <a:extLst>
                    <a:ext uri="{9D8B030D-6E8A-4147-A177-3AD203B41FA5}">
                      <a16:colId xmlns="" xmlns:a16="http://schemas.microsoft.com/office/drawing/2014/main" val="3356536646"/>
                    </a:ext>
                  </a:extLst>
                </a:gridCol>
                <a:gridCol w="1103624">
                  <a:extLst>
                    <a:ext uri="{9D8B030D-6E8A-4147-A177-3AD203B41FA5}">
                      <a16:colId xmlns="" xmlns:a16="http://schemas.microsoft.com/office/drawing/2014/main" val="4179127676"/>
                    </a:ext>
                  </a:extLst>
                </a:gridCol>
                <a:gridCol w="1140411">
                  <a:extLst>
                    <a:ext uri="{9D8B030D-6E8A-4147-A177-3AD203B41FA5}">
                      <a16:colId xmlns="" xmlns:a16="http://schemas.microsoft.com/office/drawing/2014/main" val="430049232"/>
                    </a:ext>
                  </a:extLst>
                </a:gridCol>
                <a:gridCol w="1268884">
                  <a:extLst>
                    <a:ext uri="{9D8B030D-6E8A-4147-A177-3AD203B41FA5}">
                      <a16:colId xmlns="" xmlns:a16="http://schemas.microsoft.com/office/drawing/2014/main" val="2373385041"/>
                    </a:ext>
                  </a:extLst>
                </a:gridCol>
              </a:tblGrid>
              <a:tr h="564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/>
                        <a:t>Air Delivery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Wattage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Sweep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Trim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/>
                        <a:t>Colours</a:t>
                      </a:r>
                      <a:r>
                        <a:rPr lang="en-US" sz="1200" dirty="0"/>
                        <a:t> Available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464868"/>
                  </a:ext>
                </a:extLst>
              </a:tr>
              <a:tr h="340792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/>
                        <a:t>225M</a:t>
                      </a:r>
                      <a:r>
                        <a:rPr lang="en-US" sz="1200" baseline="30000" dirty="0"/>
                        <a:t>3</a:t>
                      </a:r>
                      <a:r>
                        <a:rPr lang="en-US" sz="1200" dirty="0"/>
                        <a:t>/m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35W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1200mm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/>
                        <a:t>(48inch)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350rpm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Golden Lines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Remote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Baker Brown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7397921"/>
                  </a:ext>
                </a:extLst>
              </a:tr>
              <a:tr h="252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Brown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21035950"/>
                  </a:ext>
                </a:extLst>
              </a:tr>
              <a:tr h="252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dirty="0"/>
                        <a:t>Regulator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Baker Brown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72992073"/>
                  </a:ext>
                </a:extLst>
              </a:tr>
              <a:tr h="282503"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Brown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44764049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149E0C0-4A5E-40A4-A38B-3B3D5C373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78" y="1948042"/>
            <a:ext cx="3668419" cy="206348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91350" y="6470651"/>
            <a:ext cx="2057400" cy="365125"/>
          </a:xfrm>
        </p:spPr>
        <p:txBody>
          <a:bodyPr/>
          <a:lstStyle/>
          <a:p>
            <a:fld id="{702021C3-78A1-46AC-BBF3-D8894A03F34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478" y="54592"/>
            <a:ext cx="1376695" cy="7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hevron 17"/>
          <p:cNvSpPr/>
          <p:nvPr/>
        </p:nvSpPr>
        <p:spPr>
          <a:xfrm>
            <a:off x="328613" y="1133813"/>
            <a:ext cx="3328988" cy="1100138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Consumes lower electricity with best air delivery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flipH="1">
            <a:off x="5586482" y="1200481"/>
            <a:ext cx="3330000" cy="1100138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More suitable for large rooms, wedding halls, Cinema Halls, Etc.,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280981" y="3345275"/>
            <a:ext cx="3328988" cy="110013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Wall mounted high voltage regulator option available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flipH="1">
            <a:off x="5557906" y="3330948"/>
            <a:ext cx="3330000" cy="110013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Brown and Baker Brown colour options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3498996" y="4172196"/>
            <a:ext cx="2074460" cy="423081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Technical 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70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3162</TotalTime>
  <Words>1413</Words>
  <Application>Microsoft Office PowerPoint</Application>
  <PresentationFormat>On-screen Show (4:3)</PresentationFormat>
  <Paragraphs>469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Appliances</dc:title>
  <dc:creator>Admin</dc:creator>
  <cp:lastModifiedBy>mkg_ram</cp:lastModifiedBy>
  <cp:revision>492</cp:revision>
  <dcterms:created xsi:type="dcterms:W3CDTF">2019-12-18T10:27:30Z</dcterms:created>
  <dcterms:modified xsi:type="dcterms:W3CDTF">2021-06-22T03:48:49Z</dcterms:modified>
</cp:coreProperties>
</file>